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8" r:id="rId1"/>
  </p:sldMasterIdLst>
  <p:notesMasterIdLst>
    <p:notesMasterId r:id="rId23"/>
  </p:notesMasterIdLst>
  <p:sldIdLst>
    <p:sldId id="314" r:id="rId2"/>
    <p:sldId id="315" r:id="rId3"/>
    <p:sldId id="302" r:id="rId4"/>
    <p:sldId id="332" r:id="rId5"/>
    <p:sldId id="308" r:id="rId6"/>
    <p:sldId id="310" r:id="rId7"/>
    <p:sldId id="323" r:id="rId8"/>
    <p:sldId id="333" r:id="rId9"/>
    <p:sldId id="324" r:id="rId10"/>
    <p:sldId id="334" r:id="rId11"/>
    <p:sldId id="331" r:id="rId12"/>
    <p:sldId id="335" r:id="rId13"/>
    <p:sldId id="330" r:id="rId14"/>
    <p:sldId id="329" r:id="rId15"/>
    <p:sldId id="293" r:id="rId16"/>
    <p:sldId id="320" r:id="rId17"/>
    <p:sldId id="317" r:id="rId18"/>
    <p:sldId id="318" r:id="rId19"/>
    <p:sldId id="300" r:id="rId20"/>
    <p:sldId id="263" r:id="rId21"/>
    <p:sldId id="31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666" y="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9C9D7-615A-427E-ACD7-82154912D176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FF45E-0B85-4C81-BA24-F75976AD61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0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FF45E-0B85-4C81-BA24-F75976AD61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4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চিত্রটি অংকনের</a:t>
            </a:r>
            <a:r>
              <a:rPr lang="bn-BD" baseline="0" dirty="0" smtClean="0"/>
              <a:t> সময় </a:t>
            </a:r>
            <a:r>
              <a:rPr lang="bn-BD" dirty="0" smtClean="0"/>
              <a:t>অবশ্যই</a:t>
            </a:r>
            <a:r>
              <a:rPr lang="bn-BD" baseline="0" dirty="0" smtClean="0"/>
              <a:t> পেন্সিল কম্পাস ব্যবহার করতে হবে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FF45E-0B85-4C81-BA24-F75976AD61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16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FF45E-0B85-4C81-BA24-F75976AD61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83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FF45E-0B85-4C81-BA24-F75976AD61A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14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FF45E-0B85-4C81-BA24-F75976AD61A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0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C12595-85C2-48B7-96ED-B94F6D00E94D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024B3-A171-4EDB-93BD-49C997FF8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C12595-85C2-48B7-96ED-B94F6D00E94D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024B3-A171-4EDB-93BD-49C997FF8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C12595-85C2-48B7-96ED-B94F6D00E94D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024B3-A171-4EDB-93BD-49C997FF8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C12595-85C2-48B7-96ED-B94F6D00E94D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024B3-A171-4EDB-93BD-49C997FF8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C12595-85C2-48B7-96ED-B94F6D00E94D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024B3-A171-4EDB-93BD-49C997FF8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C12595-85C2-48B7-96ED-B94F6D00E94D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024B3-A171-4EDB-93BD-49C997FF8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C12595-85C2-48B7-96ED-B94F6D00E94D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024B3-A171-4EDB-93BD-49C997FF8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C12595-85C2-48B7-96ED-B94F6D00E94D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024B3-A171-4EDB-93BD-49C997FF8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C12595-85C2-48B7-96ED-B94F6D00E94D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024B3-A171-4EDB-93BD-49C997FF8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C12595-85C2-48B7-96ED-B94F6D00E94D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024B3-A171-4EDB-93BD-49C997FF8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C12595-85C2-48B7-96ED-B94F6D00E94D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5024B3-A171-4EDB-93BD-49C997FF86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3C12595-85C2-48B7-96ED-B94F6D00E94D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25024B3-A171-4EDB-93BD-49C997FF86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11" Type="http://schemas.openxmlformats.org/officeDocument/2006/relationships/image" Target="../media/image180.png"/><Relationship Id="rId5" Type="http://schemas.openxmlformats.org/officeDocument/2006/relationships/image" Target="../media/image120.png"/><Relationship Id="rId10" Type="http://schemas.openxmlformats.org/officeDocument/2006/relationships/image" Target="../media/image170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94962"/>
            <a:ext cx="8534400" cy="55707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bn-BD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দীপায়ন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চাকমা  </a:t>
            </a:r>
          </a:p>
          <a:p>
            <a:pPr algn="ctr"/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 শিক্ষক</a:t>
            </a: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মোনঘর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আবাসিক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বিদ্যালয় 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রাংগাপানি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রাংগামাটি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dip.sudir@gmail.com</a:t>
            </a:r>
            <a:endParaRPr lang="bn-BD" sz="32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Pictures\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21069"/>
            <a:ext cx="1524001" cy="17185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2200" y="539821"/>
            <a:ext cx="38862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9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090" y="533400"/>
            <a:ext cx="80829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পক্ষান্তর বিধি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সমীকণের কোন পদকে এক পক্ষ থেকে চিহ্ন পরিবর্তন করে অপর পক্ষে সরাসরি স্থানান্তর করাকে পক্ষান্তর বিধি বলে ।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57200" y="2133600"/>
            <a:ext cx="2066749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x-5=</a:t>
            </a:r>
            <a:r>
              <a:rPr lang="bn-BD" sz="2800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3</a:t>
            </a:r>
            <a:endParaRPr lang="bn-BD" sz="2800" dirty="0" smtClean="0">
              <a:solidFill>
                <a:srgbClr val="002060"/>
              </a:solidFill>
              <a:latin typeface="+mj-lt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56833" y="2286000"/>
            <a:ext cx="2066749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cs typeface="NikoshBAN" pitchFamily="2" charset="0"/>
              </a:rPr>
              <a:t>X</a:t>
            </a:r>
            <a:r>
              <a:rPr lang="bn-BD" sz="2800" dirty="0">
                <a:solidFill>
                  <a:srgbClr val="00B0F0"/>
                </a:solidFill>
                <a:cs typeface="NikoshBAN" pitchFamily="2" charset="0"/>
              </a:rPr>
              <a:t>+</a:t>
            </a:r>
            <a:r>
              <a:rPr lang="en-US" sz="2800" dirty="0">
                <a:solidFill>
                  <a:srgbClr val="00B0F0"/>
                </a:solidFill>
                <a:cs typeface="NikoshBAN" pitchFamily="2" charset="0"/>
              </a:rPr>
              <a:t>5=</a:t>
            </a:r>
            <a:r>
              <a:rPr lang="bn-BD" sz="2800" dirty="0">
                <a:solidFill>
                  <a:srgbClr val="00B0F0"/>
                </a:solidFill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cs typeface="NikoshBAN" pitchFamily="2" charset="0"/>
              </a:rPr>
              <a:t>3</a:t>
            </a:r>
            <a:endParaRPr lang="en-US" sz="2800" dirty="0" smtClean="0">
              <a:solidFill>
                <a:srgbClr val="00B0F0"/>
              </a:solidFill>
              <a:latin typeface="+mj-lt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3341" y="5334000"/>
            <a:ext cx="668648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পক্ষান্তর বিধিতে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চিহ্ন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পরিবর্তন করতে হয়। </a:t>
            </a:r>
            <a:endParaRPr lang="en-US" sz="2800" dirty="0">
              <a:solidFill>
                <a:srgbClr val="002060"/>
              </a:solidFill>
              <a:latin typeface="+mj-lt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782669"/>
            <a:ext cx="2066749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cs typeface="NikoshBAN" pitchFamily="2" charset="0"/>
              </a:rPr>
              <a:t>বা, </a:t>
            </a:r>
            <a:r>
              <a:rPr lang="en-US" sz="2800" dirty="0" smtClean="0">
                <a:solidFill>
                  <a:srgbClr val="002060"/>
                </a:solidFill>
                <a:cs typeface="NikoshBAN" pitchFamily="2" charset="0"/>
              </a:rPr>
              <a:t>X=3+5</a:t>
            </a:r>
            <a:endParaRPr lang="en-US" sz="2800" dirty="0">
              <a:solidFill>
                <a:srgbClr val="002060"/>
              </a:solidFill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103" y="3380990"/>
            <a:ext cx="2086846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cs typeface="NikoshBAN" pitchFamily="2" charset="0"/>
                <a:sym typeface="Symbol"/>
              </a:rPr>
              <a:t>x=8</a:t>
            </a:r>
            <a:endParaRPr lang="bn-BD" sz="2800" dirty="0">
              <a:solidFill>
                <a:srgbClr val="002060"/>
              </a:solidFill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56833" y="2936557"/>
            <a:ext cx="2066749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00B0F0"/>
                </a:solidFill>
                <a:cs typeface="NikoshBAN" pitchFamily="2" charset="0"/>
              </a:rPr>
              <a:t>বা, </a:t>
            </a:r>
            <a:r>
              <a:rPr lang="en-US" sz="2800" dirty="0">
                <a:solidFill>
                  <a:srgbClr val="00B0F0"/>
                </a:solidFill>
                <a:cs typeface="NikoshBAN" pitchFamily="2" charset="0"/>
              </a:rPr>
              <a:t>X=3</a:t>
            </a:r>
            <a:r>
              <a:rPr lang="bn-BD" sz="2800" dirty="0">
                <a:solidFill>
                  <a:srgbClr val="00B0F0"/>
                </a:solidFill>
                <a:cs typeface="NikoshBAN" pitchFamily="2" charset="0"/>
              </a:rPr>
              <a:t>-</a:t>
            </a:r>
            <a:r>
              <a:rPr lang="en-US" sz="2800" dirty="0" smtClean="0">
                <a:solidFill>
                  <a:srgbClr val="00B0F0"/>
                </a:solidFill>
                <a:cs typeface="NikoshBAN" pitchFamily="2" charset="0"/>
              </a:rPr>
              <a:t>5</a:t>
            </a:r>
            <a:endParaRPr lang="en-US" sz="2800" dirty="0">
              <a:solidFill>
                <a:srgbClr val="00B0F0"/>
              </a:solidFill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56834" y="3534878"/>
            <a:ext cx="2066748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cs typeface="NikoshBAN" pitchFamily="2" charset="0"/>
                <a:sym typeface="Symbol"/>
              </a:rPr>
              <a:t>x=-2</a:t>
            </a:r>
            <a:endParaRPr lang="bn-BD" sz="2800" dirty="0">
              <a:solidFill>
                <a:srgbClr val="00B0F0"/>
              </a:solidFill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103" y="1487507"/>
            <a:ext cx="2610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উদাহরণ-১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6834" y="1662029"/>
            <a:ext cx="2610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উদাহরণ-২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6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182" y="685800"/>
            <a:ext cx="79759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২.বর্জন বিধিঃ 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সমীকরণের উভয় পক্ষ থেকে একই চিহ্ন যুক্ত সদৃশ পদ গুলোকে সরাসরি বর্জন করাকে  যোগের বা বিয়োগের বর্জন বিধি বলে ।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69760" y="2809352"/>
            <a:ext cx="524524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(ক) যোগের 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 বিয়োগের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বর্জন বিধি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760" y="3489158"/>
            <a:ext cx="448324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 </a:t>
            </a:r>
            <a:r>
              <a:rPr lang="en-US" sz="2800" dirty="0" smtClean="0"/>
              <a:t>2x+3=a+3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8874" y="4114800"/>
            <a:ext cx="448324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</a:rPr>
              <a:t>বা, </a:t>
            </a:r>
            <a:r>
              <a:rPr lang="en-US" sz="2800" dirty="0" smtClean="0">
                <a:solidFill>
                  <a:srgbClr val="00B0F0"/>
                </a:solidFill>
              </a:rPr>
              <a:t>2x+3-3=a+3-3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760" y="4724400"/>
            <a:ext cx="448324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বা, </a:t>
            </a:r>
            <a:r>
              <a:rPr lang="en-US" sz="2800" dirty="0" smtClean="0"/>
              <a:t>2x=a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9760" y="5410200"/>
                <a:ext cx="4483240" cy="66652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F0"/>
                    </a:solidFill>
                    <a:sym typeface="Symbol"/>
                  </a:rPr>
                  <a:t></a:t>
                </a:r>
                <a:r>
                  <a:rPr lang="en-US" sz="2800" dirty="0" smtClean="0">
                    <a:solidFill>
                      <a:srgbClr val="00B0F0"/>
                    </a:solidFill>
                  </a:rPr>
                  <a:t>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60" y="5410200"/>
                <a:ext cx="4483240" cy="666529"/>
              </a:xfrm>
              <a:prstGeom prst="rect">
                <a:avLst/>
              </a:prstGeom>
              <a:blipFill rotWithShape="1">
                <a:blip r:embed="rId2"/>
                <a:stretch>
                  <a:fillRect l="-2717" t="-3670"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67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402418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(খ) গুণের বর্জন বিধি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17281"/>
            <a:ext cx="4024183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4(2x+1)=4(x-2)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2335651"/>
                <a:ext cx="4024184" cy="81272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বা</m:t>
                    </m:r>
                    <m:r>
                      <a:rPr lang="bn-BD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70C0"/>
                            </a:solidFill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70C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70C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70C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70C0"/>
                            </a:solidFill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70C0"/>
                            </a:solidFill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70C0"/>
                            </a:solidFill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70C0"/>
                            </a:solidFill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70C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70C0"/>
                            </a:solidFill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70C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70C0"/>
                            </a:solidFill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70C0"/>
                            </a:solidFill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70C0"/>
                            </a:solidFill>
                          </a:rPr>
                          <m:t>)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35651"/>
                <a:ext cx="4024184" cy="812723"/>
              </a:xfrm>
              <a:prstGeom prst="rect">
                <a:avLst/>
              </a:prstGeom>
              <a:blipFill rotWithShape="1">
                <a:blip r:embed="rId2"/>
                <a:stretch>
                  <a:fillRect r="-3182" b="-6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838199" y="3337265"/>
            <a:ext cx="4024183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bn-BD" sz="2800" dirty="0" smtClean="0"/>
              <a:t>বা, </a:t>
            </a:r>
            <a:r>
              <a:rPr lang="en-US" sz="2800" dirty="0" smtClean="0"/>
              <a:t>2x+1=x-2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890016" y="2480402"/>
            <a:ext cx="3872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[উভয় পক্ষকে </a:t>
            </a:r>
            <a:r>
              <a:rPr lang="en-US" sz="2800" dirty="0" smtClean="0">
                <a:latin typeface="+mj-lt"/>
                <a:cs typeface="NikoshBAN" pitchFamily="2" charset="0"/>
              </a:rPr>
              <a:t>4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দ্বারা ভাগ করে ]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3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073" y="609600"/>
            <a:ext cx="79247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৩.  আড় গুণন বিধি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বামপক্ষের লব 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ডানপক্ষের হর=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বামপক্ষের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ডানপক্ষের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 একেই বলে আড় গুণন বিধি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6072" y="2057400"/>
                <a:ext cx="6690527" cy="2021066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6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6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6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66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6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6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72" y="2057400"/>
                <a:ext cx="6690527" cy="2021066"/>
              </a:xfrm>
              <a:prstGeom prst="rect">
                <a:avLst/>
              </a:prstGeom>
              <a:blipFill rotWithShape="1">
                <a:blip r:embed="rId3"/>
                <a:stretch>
                  <a:fillRect b="-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62972" y="5080575"/>
                <a:ext cx="4671228" cy="584775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+mj-lt"/>
                  </a:rPr>
                  <a:t>ব</a:t>
                </a:r>
                <a:r>
                  <a:rPr lang="bn-BD" sz="3200" dirty="0" smtClean="0">
                    <a:latin typeface="+mj-lt"/>
                  </a:rPr>
                  <a:t>া, </a:t>
                </a:r>
                <a:r>
                  <a:rPr lang="en-US" sz="3200" dirty="0" smtClean="0"/>
                  <a:t>3x    = 5</a:t>
                </a:r>
                <a:r>
                  <a:rPr lang="en-US" sz="3200" dirty="0" smtClean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sym typeface="Symbol"/>
                      </a:rPr>
                      <m:t> </m:t>
                    </m:r>
                  </m:oMath>
                </a14:m>
                <a:r>
                  <a:rPr lang="en-US" sz="3200" dirty="0" smtClean="0"/>
                  <a:t>2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972" y="5080575"/>
                <a:ext cx="4671228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3259" t="-19792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3276600" y="2895600"/>
            <a:ext cx="914400" cy="685800"/>
          </a:xfrm>
          <a:prstGeom prst="straightConnector1">
            <a:avLst/>
          </a:prstGeom>
          <a:ln w="5715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283507" y="2743200"/>
            <a:ext cx="983693" cy="864960"/>
          </a:xfrm>
          <a:prstGeom prst="straightConnector1">
            <a:avLst/>
          </a:prstGeom>
          <a:ln w="5715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262972" y="2209800"/>
            <a:ext cx="1089828" cy="85813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038600" y="3372733"/>
            <a:ext cx="1089828" cy="85813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67159" y="3372733"/>
            <a:ext cx="1089828" cy="85813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129870" y="2039142"/>
            <a:ext cx="1089828" cy="85813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889319" y="4904020"/>
            <a:ext cx="1089828" cy="85813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396362" y="4904019"/>
            <a:ext cx="1089828" cy="85813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4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7913787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৪. প্রতিসাম্য বিধিঃ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চিহ্ন পরিবর্তন না করে একই সাথে বামপক্ষের সবগুলো পদ ডানপক্ষে  এবং ডানপক্ষের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সবগুলো পদ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বামপক্ষে স্থানান্তর করাকে 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প্রতিসাম্য 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বিধি বলে 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2784889"/>
            <a:ext cx="48006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4800600"/>
            <a:ext cx="1694458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5x-8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263662" y="4784261"/>
            <a:ext cx="128753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3200" dirty="0"/>
              <a:t>2x+1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0" y="4784261"/>
            <a:ext cx="9906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2815666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  </a:t>
            </a:r>
            <a:r>
              <a:rPr lang="en-US" sz="2800" dirty="0" smtClean="0"/>
              <a:t>2x+1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490293" y="2784889"/>
            <a:ext cx="179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5x-8</a:t>
            </a:r>
          </a:p>
        </p:txBody>
      </p:sp>
      <p:sp>
        <p:nvSpPr>
          <p:cNvPr id="14" name="Oval 13"/>
          <p:cNvSpPr/>
          <p:nvPr/>
        </p:nvSpPr>
        <p:spPr>
          <a:xfrm>
            <a:off x="1981200" y="2761911"/>
            <a:ext cx="1295400" cy="85813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28428" y="4647581"/>
            <a:ext cx="1577171" cy="85813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371600" y="4637301"/>
            <a:ext cx="1330780" cy="85813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399711" y="2640519"/>
            <a:ext cx="1089828" cy="85813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276600" y="3338886"/>
            <a:ext cx="2212939" cy="1308695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628900" y="3498652"/>
            <a:ext cx="2171700" cy="113864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53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9" grpId="0" animBg="1"/>
      <p:bldP spid="11" grpId="0"/>
      <p:bldP spid="12" grpId="0"/>
      <p:bldP spid="14" grpId="0" animBg="1"/>
      <p:bldP spid="15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785000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33600" y="533400"/>
            <a:ext cx="3419526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" y="2514600"/>
                <a:ext cx="8381999" cy="646331"/>
              </a:xfrm>
              <a:prstGeom prst="rect">
                <a:avLst/>
              </a:prstGeom>
              <a:blipFill>
                <a:blip r:embed="rId6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</a:rPr>
                      <m:t>1</m:t>
                    </m:r>
                    <m:r>
                      <a:rPr lang="en-US" sz="3600" b="0" i="1" smtClean="0">
                        <a:latin typeface="Cambria Math"/>
                      </a:rPr>
                      <m:t>7</m:t>
                    </m:r>
                    <m:r>
                      <a:rPr lang="en-US" sz="3600" b="0" i="1" smtClean="0">
                        <a:latin typeface="Cambria Math"/>
                      </a:rPr>
                      <m:t>−</m:t>
                    </m:r>
                    <m:r>
                      <a:rPr lang="en-US" sz="3600" b="0" i="1" smtClean="0">
                        <a:latin typeface="Cambria Math"/>
                      </a:rPr>
                      <m:t>2</m:t>
                    </m:r>
                    <m:r>
                      <a:rPr lang="en-US" sz="3600" b="0" i="1" smtClean="0">
                        <a:latin typeface="Cambria Math"/>
                      </a:rPr>
                      <m:t>𝑥</m:t>
                    </m:r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latin typeface="Cambria Math"/>
                      </a:rPr>
                      <m:t>3</m:t>
                    </m:r>
                    <m:r>
                      <a:rPr lang="en-US" sz="3600" b="0" i="1" smtClean="0">
                        <a:latin typeface="Cambria Math"/>
                      </a:rPr>
                      <m:t>𝑥</m:t>
                    </m:r>
                    <m:r>
                      <a:rPr lang="en-US" sz="3600" b="0" i="1" smtClean="0">
                        <a:latin typeface="Cambria Math"/>
                      </a:rPr>
                      <m:t>+</m:t>
                    </m:r>
                    <m:r>
                      <a:rPr lang="en-US" sz="36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3600" dirty="0" smtClean="0"/>
                  <a:t> </a:t>
                </a:r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সমীকরণটির মূল নির্ণয় কর। 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14600"/>
                <a:ext cx="8381999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19811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98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6399" y="304800"/>
            <a:ext cx="5573331" cy="8382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3633" y="2953005"/>
                <a:ext cx="3888052" cy="644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3200" b="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bn-BD" sz="3200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3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/>
                      </a:rPr>
                      <m:t>17</m:t>
                    </m:r>
                  </m:oMath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33" y="2953005"/>
                <a:ext cx="3888052" cy="644920"/>
              </a:xfrm>
              <a:prstGeom prst="rect">
                <a:avLst/>
              </a:prstGeom>
              <a:blipFill rotWithShape="1">
                <a:blip r:embed="rId4"/>
                <a:stretch>
                  <a:fillRect l="-3918" t="-8491" r="-6740" b="-3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8563" y="3573641"/>
                <a:ext cx="30752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m:t>বা</m:t>
                      </m:r>
                      <m:r>
                        <m:rPr>
                          <m:nor/>
                        </m:rP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m:t>,</m:t>
                      </m:r>
                      <m:r>
                        <a:rPr lang="en-US" sz="3200" b="0" i="1" dirty="0" smtClean="0">
                          <a:latin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/>
                        </a:rPr>
                        <m:t>5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=−</m:t>
                      </m:r>
                      <m:r>
                        <a:rPr lang="en-US" sz="3200" b="0" i="1" smtClean="0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63" y="3573641"/>
                <a:ext cx="3075237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4583" r="-4554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8563" y="4580477"/>
                <a:ext cx="2151688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bn-BD" sz="32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rPr>
                      <m:t>,</m:t>
                    </m:r>
                  </m:oMath>
                </a14:m>
                <a:r>
                  <a:rPr lang="en-US" sz="3200" b="0" dirty="0" smtClean="0">
                    <a:solidFill>
                      <a:srgbClr val="002060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63" y="4580477"/>
                <a:ext cx="2151688" cy="798873"/>
              </a:xfrm>
              <a:prstGeom prst="rect">
                <a:avLst/>
              </a:prstGeom>
              <a:blipFill rotWithShape="1">
                <a:blip r:embed="rId6"/>
                <a:stretch>
                  <a:fillRect l="-7082" r="-1416" b="-14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50230" y="5715000"/>
            <a:ext cx="4317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2060"/>
                </a:solidFill>
                <a:sym typeface="Symbol"/>
              </a:rPr>
              <a:t> </a:t>
            </a:r>
            <a:r>
              <a:rPr lang="bn-BD" sz="3200" b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Symbol"/>
              </a:rPr>
              <a:t>নির্ণেয় সমীকরণটির মূল  =</a:t>
            </a:r>
            <a:r>
              <a:rPr lang="en-US" sz="3200" b="0" dirty="0" smtClean="0">
                <a:solidFill>
                  <a:srgbClr val="002060"/>
                </a:solidFill>
                <a:latin typeface="+mj-lt"/>
                <a:cs typeface="NikoshBAN" pitchFamily="2" charset="0"/>
                <a:sym typeface="Symbol"/>
              </a:rPr>
              <a:t>3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6614" y="295300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[ পক্ষান্তর করে ]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6509" y="1219200"/>
                <a:ext cx="8077199" cy="64633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00B0F0"/>
                        </a:solidFill>
                        <a:latin typeface="Cambria Math"/>
                      </a:rPr>
                      <m:t>1</m:t>
                    </m:r>
                    <m:r>
                      <a:rPr lang="en-US" sz="3600" b="0" i="1" smtClean="0">
                        <a:solidFill>
                          <a:srgbClr val="00B0F0"/>
                        </a:solidFill>
                        <a:latin typeface="Cambria Math"/>
                      </a:rPr>
                      <m:t>7</m:t>
                    </m:r>
                    <m:r>
                      <a:rPr lang="en-US" sz="3600" b="0" i="1" smtClean="0">
                        <a:solidFill>
                          <a:srgbClr val="00B0F0"/>
                        </a:solidFill>
                        <a:latin typeface="Cambria Math"/>
                      </a:rPr>
                      <m:t>−</m:t>
                    </m:r>
                    <m:r>
                      <a:rPr lang="en-US" sz="3600" b="0" i="1" smtClean="0">
                        <a:solidFill>
                          <a:srgbClr val="00B0F0"/>
                        </a:solidFill>
                        <a:latin typeface="Cambria Math"/>
                      </a:rPr>
                      <m:t>2</m:t>
                    </m:r>
                    <m:r>
                      <a:rPr lang="en-US" sz="3600" b="0" i="1" smtClean="0">
                        <a:solidFill>
                          <a:srgbClr val="00B0F0"/>
                        </a:solidFill>
                        <a:latin typeface="Cambria Math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00B0F0"/>
                        </a:solidFill>
                        <a:latin typeface="Cambria Math"/>
                      </a:rPr>
                      <m:t>3</m:t>
                    </m:r>
                    <m:r>
                      <a:rPr lang="en-US" sz="3600" b="0" i="1" smtClean="0">
                        <a:solidFill>
                          <a:srgbClr val="00B0F0"/>
                        </a:solidFill>
                        <a:latin typeface="Cambria Math"/>
                      </a:rPr>
                      <m:t>𝑥</m:t>
                    </m:r>
                    <m:r>
                      <a:rPr lang="en-US" sz="3600" b="0" i="1" smtClean="0">
                        <a:solidFill>
                          <a:srgbClr val="00B0F0"/>
                        </a:solidFill>
                        <a:latin typeface="Cambria Math"/>
                      </a:rPr>
                      <m:t>+</m:t>
                    </m:r>
                    <m:r>
                      <a:rPr lang="en-US" sz="3600" b="0" i="1" smtClean="0">
                        <a:solidFill>
                          <a:srgbClr val="00B0F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3600" dirty="0" smtClean="0">
                    <a:solidFill>
                      <a:srgbClr val="00B0F0"/>
                    </a:solidFill>
                  </a:rPr>
                  <a:t> </a:t>
                </a:r>
                <a:r>
                  <a:rPr lang="bn-BD" sz="36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সমীকরণটির মূল নির্ণয়</a:t>
                </a:r>
                <a:r>
                  <a:rPr lang="en-US" sz="36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:</a:t>
                </a:r>
                <a:r>
                  <a:rPr lang="bn-BD" sz="36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09" y="1219200"/>
                <a:ext cx="8077199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19811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12090" y="2299865"/>
                <a:ext cx="354020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17</m:t>
                    </m:r>
                    <m:r>
                      <a:rPr lang="en-US" sz="3200" i="1">
                        <a:latin typeface="Cambria Math"/>
                      </a:rPr>
                      <m:t>−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=</m:t>
                    </m:r>
                    <m:r>
                      <a:rPr lang="en-US" sz="3200" i="1">
                        <a:latin typeface="Cambria Math"/>
                      </a:rPr>
                      <m:t>3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90" y="2299865"/>
                <a:ext cx="3540200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4303" t="-18750" r="-7573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5165" y="4080503"/>
                <a:ext cx="23666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2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m:t>বা</m:t>
                      </m:r>
                      <m:r>
                        <m:rPr>
                          <m:nor/>
                        </m:rPr>
                        <a:rPr lang="bn-BD" sz="3200" dirty="0" smtClean="0">
                          <a:solidFill>
                            <a:srgbClr val="00B0F0"/>
                          </a:solidFill>
                          <a:latin typeface="NikoshBAN" pitchFamily="2" charset="0"/>
                          <a:cs typeface="NikoshBAN" pitchFamily="2" charset="0"/>
                        </a:rPr>
                        <m:t>,</m:t>
                      </m:r>
                      <m:r>
                        <a:rPr lang="en-US" sz="3200" b="0" i="1" dirty="0" smtClean="0">
                          <a:solidFill>
                            <a:srgbClr val="00B0F0"/>
                          </a:solidFill>
                          <a:latin typeface="Cambria Math"/>
                          <a:cs typeface="NikoshBAN" pitchFamily="2" charset="0"/>
                        </a:rPr>
                        <m:t>   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5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65" y="4080503"/>
                <a:ext cx="2366691" cy="584775"/>
              </a:xfrm>
              <a:prstGeom prst="rect">
                <a:avLst/>
              </a:prstGeom>
              <a:blipFill rotWithShape="1">
                <a:blip r:embed="rId10"/>
                <a:stretch>
                  <a:fillRect t="-14583" r="-6186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001808" y="4158416"/>
            <a:ext cx="5532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[ উভয় পক্ষকে ‘</a:t>
            </a:r>
            <a:r>
              <a:rPr lang="bn-BD" sz="3200" dirty="0" smtClean="0">
                <a:solidFill>
                  <a:srgbClr val="00B0F0"/>
                </a:solidFill>
                <a:latin typeface="+mj-lt"/>
                <a:cs typeface="NikoshBAN" pitchFamily="2" charset="0"/>
              </a:rPr>
              <a:t>-</a:t>
            </a:r>
            <a:r>
              <a:rPr lang="en-US" sz="3200" dirty="0" smtClean="0">
                <a:solidFill>
                  <a:srgbClr val="00B0F0"/>
                </a:solidFill>
                <a:latin typeface="+mj-lt"/>
                <a:cs typeface="NikoshBAN" pitchFamily="2" charset="0"/>
              </a:rPr>
              <a:t>1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’ দ্বারা গুণ  করে ]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3633" y="5235634"/>
                <a:ext cx="21516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F0"/>
                    </a:solidFill>
                    <a:sym typeface="Symbol"/>
                  </a:rPr>
                  <a:t>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/>
                      </a:rPr>
                      <m:t>3</m:t>
                    </m:r>
                  </m:oMath>
                </a14:m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33" y="5235634"/>
                <a:ext cx="2151688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7082" t="-1458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311605" y="304800"/>
            <a:ext cx="4520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সমাধান- একক কাজ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5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  <p:bldP spid="7" grpId="0"/>
      <p:bldP spid="8" grpId="0"/>
      <p:bldP spid="9" grpId="0" animBg="1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685800"/>
            <a:ext cx="3048000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prstTxWarp prst="textWave2">
              <a:avLst>
                <a:gd name="adj1" fmla="val 12500"/>
                <a:gd name="adj2" fmla="val 713"/>
              </a:avLst>
            </a:prstTxWarp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9200" y="2667000"/>
                <a:ext cx="6295826" cy="719877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5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7</m:t>
                    </m:r>
                    <m:r>
                      <a:rPr lang="en-US" sz="2800" b="0" i="1" smtClean="0">
                        <a:latin typeface="Cambria Math"/>
                      </a:rPr>
                      <m:t>  </m:t>
                    </m:r>
                    <m:r>
                      <a:rPr lang="bn-BD" sz="2800" b="0" i="1" smtClean="0">
                        <a:latin typeface="Cambria Math"/>
                      </a:rPr>
                      <m:t>সমীকরণটি</m:t>
                    </m:r>
                    <m:r>
                      <a:rPr lang="bn-BD" sz="2800" b="0" i="1" smtClean="0">
                        <a:latin typeface="Cambria Math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</a:rPr>
                      <m:t>সমাধান</m:t>
                    </m:r>
                    <m:r>
                      <a:rPr lang="bn-BD" sz="2800" b="0" i="1" smtClean="0">
                        <a:latin typeface="Cambria Math"/>
                      </a:rPr>
                      <m:t>  </m:t>
                    </m:r>
                    <m:r>
                      <a:rPr lang="bn-BD" sz="2800" b="0" i="1" smtClean="0">
                        <a:latin typeface="Cambria Math"/>
                      </a:rPr>
                      <m:t>কর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</a:rPr>
                      <m:t>।</m:t>
                    </m:r>
                    <m:r>
                      <a:rPr lang="bn-BD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667000"/>
                <a:ext cx="6295826" cy="719877"/>
              </a:xfrm>
              <a:prstGeom prst="rect">
                <a:avLst/>
              </a:prstGeom>
              <a:blipFill rotWithShape="1">
                <a:blip r:embed="rId3"/>
                <a:stretch>
                  <a:fillRect r="-3775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48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21877" y="381000"/>
            <a:ext cx="5105400" cy="8382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সমাধান-দলগত কাজ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49857" y="1335298"/>
                <a:ext cx="7889341" cy="73738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5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7</m:t>
                    </m:r>
                    <m:r>
                      <a:rPr lang="en-US" sz="2800" i="1">
                        <a:latin typeface="Cambria Math"/>
                      </a:rPr>
                      <m:t>  </m:t>
                    </m:r>
                    <m:r>
                      <a:rPr lang="bn-BD" sz="2800" i="1">
                        <a:latin typeface="Cambria Math"/>
                      </a:rPr>
                      <m:t>সমীকরণটির</m:t>
                    </m:r>
                    <m:r>
                      <a:rPr lang="bn-BD" sz="2800" i="1">
                        <a:latin typeface="Cambria Math"/>
                      </a:rPr>
                      <m:t> </m:t>
                    </m:r>
                    <m:r>
                      <a:rPr lang="bn-BD" sz="2800" i="1">
                        <a:latin typeface="Cambria Math"/>
                      </a:rPr>
                      <m:t>সমাধান</m:t>
                    </m:r>
                    <m:r>
                      <a:rPr lang="bn-BD" sz="2800" i="1">
                        <a:latin typeface="Cambria Math"/>
                      </a:rPr>
                      <m:t> </m:t>
                    </m:r>
                    <m:r>
                      <a:rPr lang="bn-BD" sz="2800" b="0" i="1" smtClean="0">
                        <a:latin typeface="Cambria Math"/>
                      </a:rPr>
                      <m:t>নির্ণয়ঃ</m:t>
                    </m:r>
                    <m:r>
                      <a:rPr lang="bn-BD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57" y="1335298"/>
                <a:ext cx="7889341" cy="737381"/>
              </a:xfrm>
              <a:prstGeom prst="rect">
                <a:avLst/>
              </a:prstGeom>
              <a:blipFill rotWithShape="1">
                <a:blip r:embed="rId4"/>
                <a:stretch>
                  <a:fillRect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49857" y="2296926"/>
                <a:ext cx="2591287" cy="668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</a:rPr>
                      <m:t>5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B0F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</a:rPr>
                      <m:t>7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</a:rPr>
                      <m:t>   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57" y="2296926"/>
                <a:ext cx="2591287" cy="668709"/>
              </a:xfrm>
              <a:prstGeom prst="rect">
                <a:avLst/>
              </a:prstGeom>
              <a:blipFill rotWithShape="1">
                <a:blip r:embed="rId5"/>
                <a:stretch>
                  <a:fillRect t="-3670" r="-8471"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2222" y="2954487"/>
                <a:ext cx="4331570" cy="6687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বা,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 smtClean="0">
                        <a:latin typeface="Cambria Math"/>
                        <a:sym typeface="Symbol"/>
                      </a:rPr>
                      <m:t></m:t>
                    </m:r>
                    <m:r>
                      <a:rPr lang="en-US" sz="2800" b="0" i="1" smtClean="0">
                        <a:latin typeface="Cambria Math"/>
                        <a:sym typeface="Symbol"/>
                      </a:rPr>
                      <m:t>6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5</m:t>
                    </m:r>
                    <m:r>
                      <a:rPr lang="en-US" sz="2800" i="1">
                        <a:latin typeface="Cambria Math"/>
                        <a:sym typeface="Symbol"/>
                      </a:rPr>
                      <m:t></m:t>
                    </m:r>
                    <m:r>
                      <a:rPr lang="en-US" sz="2800" i="1">
                        <a:latin typeface="Cambria Math"/>
                        <a:sym typeface="Symbol"/>
                      </a:rPr>
                      <m:t>6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/>
                        <a:sym typeface="Symbol"/>
                      </a:rPr>
                      <m:t></m:t>
                    </m:r>
                    <m:r>
                      <a:rPr lang="en-US" sz="2800" i="1">
                        <a:latin typeface="Cambria Math"/>
                        <a:sym typeface="Symbol"/>
                      </a:rPr>
                      <m:t>6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7</m:t>
                    </m:r>
                    <m:r>
                      <a:rPr lang="en-US" sz="2800" i="1">
                        <a:latin typeface="Cambria Math"/>
                        <a:sym typeface="Symbol"/>
                      </a:rPr>
                      <m:t></m:t>
                    </m:r>
                    <m:r>
                      <a:rPr lang="en-US" sz="2800" i="1">
                        <a:latin typeface="Cambria Math"/>
                        <a:sym typeface="Symbol"/>
                      </a:rPr>
                      <m:t>6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22" y="2954487"/>
                <a:ext cx="4331570" cy="668709"/>
              </a:xfrm>
              <a:prstGeom prst="rect">
                <a:avLst/>
              </a:prstGeom>
              <a:blipFill rotWithShape="1">
                <a:blip r:embed="rId6"/>
                <a:stretch>
                  <a:fillRect l="-2958" t="-3670" r="-4648" b="-15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34478" y="3612938"/>
                <a:ext cx="37755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2800" dirty="0" smtClean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bn-BD" sz="2800" dirty="0" smtClean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rPr>
                      <m:t>,</m:t>
                    </m:r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/>
                      </a:rPr>
                      <m:t>2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30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42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</a:rPr>
                      <m:t>  </m:t>
                    </m:r>
                    <m:r>
                      <a:rPr lang="bn-BD" sz="2800" i="1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78" y="3612938"/>
                <a:ext cx="3775585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2791" r="-5645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086437" y="2954487"/>
            <a:ext cx="3752761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[উভয় পক্ষকে হর </a:t>
            </a:r>
            <a:r>
              <a:rPr lang="en-US" sz="2800" dirty="0" smtClean="0">
                <a:latin typeface="+mj-lt"/>
                <a:cs typeface="NikoshBAN" pitchFamily="2" charset="0"/>
              </a:rPr>
              <a:t>2,3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ল,সা,গু  </a:t>
            </a:r>
            <a:r>
              <a:rPr lang="en-US" sz="2800" dirty="0" smtClean="0">
                <a:latin typeface="+mj-lt"/>
                <a:cs typeface="NikoshBAN" pitchFamily="2" charset="0"/>
              </a:rPr>
              <a:t>6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দ্বারা গুণ করে  ]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40322" y="4315328"/>
                <a:ext cx="38637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বা,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2</m:t>
                    </m:r>
                    <m:r>
                      <a:rPr lang="en-US" sz="280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42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30</m:t>
                    </m:r>
                    <m:r>
                      <a:rPr lang="en-US" sz="2800" i="1">
                        <a:latin typeface="Cambria Math"/>
                      </a:rPr>
                      <m:t>  </m:t>
                    </m:r>
                    <m:r>
                      <a:rPr lang="bn-BD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22" y="4315328"/>
                <a:ext cx="3863750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3312" t="-17442" r="-520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54575" y="4825417"/>
                <a:ext cx="23516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2800" dirty="0" smtClean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bn-BD" sz="2800" dirty="0" smtClean="0">
                        <a:solidFill>
                          <a:srgbClr val="00B0F0"/>
                        </a:solidFill>
                        <a:latin typeface="NikoshBAN" pitchFamily="2" charset="0"/>
                        <a:cs typeface="NikoshBAN" pitchFamily="2" charset="0"/>
                      </a:rPr>
                      <m:t>,</m:t>
                    </m:r>
                    <m:r>
                      <a:rPr lang="en-US" sz="2800" i="1" smtClean="0">
                        <a:solidFill>
                          <a:srgbClr val="00B0F0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12</m:t>
                    </m:r>
                    <m:r>
                      <a:rPr lang="en-US" sz="2800" i="1">
                        <a:solidFill>
                          <a:srgbClr val="00B0F0"/>
                        </a:solidFill>
                        <a:latin typeface="Cambria Math"/>
                      </a:rPr>
                      <m:t>  </m:t>
                    </m:r>
                    <m:r>
                      <a:rPr lang="bn-BD" sz="2800" i="1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B0F0"/>
                    </a:solidFill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75" y="4825417"/>
                <a:ext cx="2351606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12941" r="-9610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008928" y="5230290"/>
                <a:ext cx="21904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sym typeface="Symbol"/>
                      </a:rPr>
                      <m:t></m:t>
                    </m:r>
                    <m:r>
                      <a:rPr lang="en-US" sz="2800" i="1" smtClean="0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12</m:t>
                    </m:r>
                    <m:r>
                      <a:rPr lang="en-US" sz="2800" i="1">
                        <a:latin typeface="Cambria Math"/>
                      </a:rPr>
                      <m:t>  </m:t>
                    </m:r>
                    <m:r>
                      <a:rPr lang="bn-BD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28" y="5230290"/>
                <a:ext cx="2190471" cy="523220"/>
              </a:xfrm>
              <a:prstGeom prst="rect">
                <a:avLst/>
              </a:prstGeom>
              <a:blipFill rotWithShape="1">
                <a:blip r:embed="rId10"/>
                <a:stretch>
                  <a:fillRect t="-12791" r="-10306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086436" y="4315328"/>
            <a:ext cx="375276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[ পক্ষান্তর করে  ]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6437" y="5230290"/>
            <a:ext cx="375276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উভয় পক্ষকে </a:t>
            </a:r>
            <a:r>
              <a:rPr lang="en-US" sz="2800" dirty="0" smtClean="0">
                <a:latin typeface="+mj-lt"/>
                <a:cs typeface="NikoshBAN" pitchFamily="2" charset="0"/>
              </a:rPr>
              <a:t>‘-1’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দ্বারা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গুণ করে]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230" y="5715000"/>
            <a:ext cx="4700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>
                <a:solidFill>
                  <a:srgbClr val="00B0F0"/>
                </a:solidFill>
                <a:sym typeface="Symbol"/>
              </a:rPr>
              <a:t> </a:t>
            </a:r>
            <a:r>
              <a:rPr lang="bn-BD" sz="3200" b="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  <a:sym typeface="Symbol"/>
              </a:rPr>
              <a:t>নির্ণেয় সমীকরণটির মূল  =</a:t>
            </a:r>
            <a:r>
              <a:rPr lang="bn-BD" sz="3200" dirty="0" smtClean="0">
                <a:solidFill>
                  <a:srgbClr val="00B0F0"/>
                </a:solidFill>
                <a:latin typeface="+mj-lt"/>
                <a:cs typeface="NikoshBAN" pitchFamily="2" charset="0"/>
                <a:sym typeface="Symbol"/>
              </a:rPr>
              <a:t>-</a:t>
            </a:r>
            <a:r>
              <a:rPr lang="en-US" sz="3200" dirty="0" smtClean="0">
                <a:solidFill>
                  <a:srgbClr val="00B0F0"/>
                </a:solidFill>
                <a:latin typeface="+mj-lt"/>
                <a:cs typeface="NikoshBAN" pitchFamily="2" charset="0"/>
                <a:sym typeface="Symbol"/>
              </a:rPr>
              <a:t>12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6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8" grpId="0" animBg="1"/>
      <p:bldP spid="10" grpId="0"/>
      <p:bldP spid="11" grpId="0"/>
      <p:bldP spid="12" grpId="0"/>
      <p:bldP spid="13" grpId="0" animBg="1"/>
      <p:bldP spid="14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48371" y="1455378"/>
            <a:ext cx="3558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(ক)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&gt;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8371" y="1055011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প্রক্রিয়া চিহ্ন নিচের কোনটি 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1176" y="1965151"/>
            <a:ext cx="3558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(গ)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&lt;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81853" y="2087076"/>
            <a:ext cx="3558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(ঘ)  = </a:t>
            </a:r>
            <a:endParaRPr lang="bn-BD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24662" y="1578231"/>
            <a:ext cx="35589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(খ)   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</a:p>
        </p:txBody>
      </p:sp>
      <p:sp>
        <p:nvSpPr>
          <p:cNvPr id="24" name="Oval 23"/>
          <p:cNvSpPr/>
          <p:nvPr/>
        </p:nvSpPr>
        <p:spPr>
          <a:xfrm>
            <a:off x="4280822" y="1578231"/>
            <a:ext cx="595978" cy="56641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74654" y="2988316"/>
            <a:ext cx="3558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(ক)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+mj-lt"/>
                <a:cs typeface="NikoshBAN" pitchFamily="2" charset="0"/>
              </a:rPr>
              <a:t>4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8938" y="2487751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২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y-4=0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সমীকরণটির মূল কত 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6029" y="3533269"/>
            <a:ext cx="3558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2800" dirty="0">
                <a:solidFill>
                  <a:srgbClr val="00B050"/>
                </a:solidFill>
                <a:latin typeface="+mj-lt"/>
                <a:cs typeface="NikoshBAN" pitchFamily="2" charset="0"/>
              </a:rPr>
              <a:t>y</a:t>
            </a:r>
            <a:endParaRPr lang="bn-BD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74286" y="3533269"/>
            <a:ext cx="3558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latin typeface="+mj-lt"/>
                <a:cs typeface="NikoshBAN" pitchFamily="2" charset="0"/>
              </a:rPr>
              <a:t>4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791898" y="2972528"/>
            <a:ext cx="3558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(খ) </a:t>
            </a:r>
            <a:r>
              <a:rPr lang="en-US" sz="2800" dirty="0">
                <a:solidFill>
                  <a:srgbClr val="00B050"/>
                </a:solidFill>
                <a:latin typeface="+mj-lt"/>
                <a:cs typeface="NikoshBAN" pitchFamily="2" charset="0"/>
              </a:rPr>
              <a:t>0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0" name="Oval 29"/>
          <p:cNvSpPr/>
          <p:nvPr/>
        </p:nvSpPr>
        <p:spPr>
          <a:xfrm>
            <a:off x="663412" y="2988316"/>
            <a:ext cx="555812" cy="56641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2656" y="4613351"/>
            <a:ext cx="3558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(ক)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২টি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9759" y="419100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কয়টি 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656" y="5263822"/>
            <a:ext cx="3558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(গ)  ৪টি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80609" y="5283915"/>
            <a:ext cx="3558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  ৫টি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589256" y="4656541"/>
            <a:ext cx="3558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(খ) ৩টি </a:t>
            </a:r>
          </a:p>
        </p:txBody>
      </p:sp>
      <p:sp>
        <p:nvSpPr>
          <p:cNvPr id="32" name="Oval 31"/>
          <p:cNvSpPr/>
          <p:nvPr/>
        </p:nvSpPr>
        <p:spPr>
          <a:xfrm>
            <a:off x="347505" y="5220632"/>
            <a:ext cx="555812" cy="56641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0" y="291169"/>
            <a:ext cx="3413316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8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31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 animBg="1"/>
      <p:bldP spid="15" grpId="0"/>
      <p:bldP spid="16" grpId="0"/>
      <p:bldP spid="17" grpId="0"/>
      <p:bldP spid="18" grpId="0"/>
      <p:bldP spid="31" grpId="0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1600200"/>
            <a:ext cx="6248400" cy="25545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শ্রেণিঃ  সপ্তম </a:t>
            </a:r>
            <a:endParaRPr lang="bn-BD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 গণিত</a:t>
            </a:r>
          </a:p>
          <a:p>
            <a:pPr algn="ctr"/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সময়ঃ ৪৫ মিনিট </a:t>
            </a:r>
          </a:p>
          <a:p>
            <a:pPr algn="ctr"/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সপ্তম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04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ublic\Pictures\Sample Pictures\Hous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2262" y="1447800"/>
            <a:ext cx="4763747" cy="2249547"/>
          </a:xfrm>
          <a:prstGeom prst="rect">
            <a:avLst/>
          </a:prstGeom>
          <a:noFill/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352124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8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239471"/>
              </p:ext>
            </p:extLst>
          </p:nvPr>
        </p:nvGraphicFramePr>
        <p:xfrm>
          <a:off x="4841875" y="5837238"/>
          <a:ext cx="3048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9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41875" y="5837238"/>
                        <a:ext cx="30480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2813833" y="358948"/>
            <a:ext cx="3140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02735" y="4572000"/>
                <a:ext cx="7162800" cy="88716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শুদ্ধি পরীক্ষাসহ সমাধান করঃ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5</m:t>
                        </m:r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bn-BD" sz="36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36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35" y="4572000"/>
                <a:ext cx="7162800" cy="887166"/>
              </a:xfrm>
              <a:prstGeom prst="rect">
                <a:avLst/>
              </a:prstGeom>
              <a:blipFill rotWithShape="1">
                <a:blip r:embed="rId7"/>
                <a:stretch>
                  <a:fillRect l="-1787" b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01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4413" y="4191000"/>
            <a:ext cx="6163119" cy="92333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bn-BD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E:\Animation pictures\flowers_13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37674" y="-2243925"/>
            <a:ext cx="3276600" cy="852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61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419" y="483107"/>
            <a:ext cx="67818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চিহ্নগুলো লক্ষ কর।</a:t>
            </a:r>
          </a:p>
        </p:txBody>
      </p:sp>
      <p:sp>
        <p:nvSpPr>
          <p:cNvPr id="6" name="Plus 5"/>
          <p:cNvSpPr/>
          <p:nvPr/>
        </p:nvSpPr>
        <p:spPr>
          <a:xfrm>
            <a:off x="833177" y="1284475"/>
            <a:ext cx="1524000" cy="1203747"/>
          </a:xfrm>
          <a:prstGeom prst="mathPl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2735665" y="1391048"/>
            <a:ext cx="1752600" cy="990600"/>
          </a:xfrm>
          <a:prstGeom prst="mathMin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4966399" y="1267653"/>
            <a:ext cx="1295400" cy="1220569"/>
          </a:xfrm>
          <a:prstGeom prst="mathMultiply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vision 8"/>
          <p:cNvSpPr/>
          <p:nvPr/>
        </p:nvSpPr>
        <p:spPr>
          <a:xfrm>
            <a:off x="6471977" y="1327978"/>
            <a:ext cx="1828800" cy="990600"/>
          </a:xfrm>
          <a:prstGeom prst="mathDivid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56976" y="2623810"/>
            <a:ext cx="1524001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 চিহ্ন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3153" y="2623810"/>
            <a:ext cx="1752601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বিয়োগ চিহ্ন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6399" y="2623810"/>
            <a:ext cx="15240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গুণ চিহ্ন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95197" y="2623810"/>
            <a:ext cx="1524002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ভাগ চিহ্ন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4232295"/>
            <a:ext cx="52578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চিহ্ন গুলোকে কি চিহ্ন বলে ?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5821130"/>
            <a:ext cx="5257799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প্রক্রিয়া চিহ্ন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565073" y="3276599"/>
            <a:ext cx="762000" cy="955695"/>
          </a:xfrm>
          <a:prstGeom prst="downArrow">
            <a:avLst/>
          </a:prstGeom>
          <a:solidFill>
            <a:srgbClr val="00B0F0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3663462" y="4817070"/>
            <a:ext cx="762000" cy="1004060"/>
          </a:xfrm>
          <a:prstGeom prst="downArrow">
            <a:avLst/>
          </a:prstGeom>
          <a:solidFill>
            <a:srgbClr val="00B0F0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3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0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12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qual 1"/>
          <p:cNvSpPr/>
          <p:nvPr/>
        </p:nvSpPr>
        <p:spPr>
          <a:xfrm>
            <a:off x="2705100" y="228600"/>
            <a:ext cx="3200400" cy="1143000"/>
          </a:xfrm>
          <a:prstGeom prst="mathEqua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3299" y="2209800"/>
            <a:ext cx="1524001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সমান চিহ্ন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888712" y="1292051"/>
            <a:ext cx="533400" cy="914400"/>
          </a:xfrm>
          <a:prstGeom prst="downArrow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050512"/>
            <a:ext cx="85344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চলক , প্রক্রিয়া চিহ্ন ও সমান চিহ্ন সংবলিত গাণিতিক বাক্যকে কি বলে?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550" y="4800600"/>
            <a:ext cx="849965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সমীকরণ বলে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038600" y="3733800"/>
            <a:ext cx="533400" cy="914400"/>
          </a:xfrm>
          <a:prstGeom prst="downArrow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28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1752600"/>
            <a:ext cx="28194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1976" y="5539075"/>
            <a:ext cx="2743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অনুশীলনী-৭.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728776" y="2398931"/>
            <a:ext cx="609600" cy="65664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3109300"/>
            <a:ext cx="2743200" cy="17543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সরল সমীকরণ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সপ্তম 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পৃষ্ঠা-১০৩ 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695700" y="4863626"/>
            <a:ext cx="609600" cy="67544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29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1600200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99000"/>
            </a:pP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শিক্ষার্থীরা-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9248" y="399871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</a:t>
            </a:r>
            <a:r>
              <a:rPr lang="bn-BD" sz="5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ফল </a:t>
            </a:r>
            <a:endParaRPr lang="en-US" sz="5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126" y="2438400"/>
            <a:ext cx="8008872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SzPct val="99000"/>
            </a:pPr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সমীকরণ কী তা বলতে </a:t>
            </a:r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125" y="3062084"/>
            <a:ext cx="8008873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>
              <a:buSzPct val="99000"/>
            </a:pP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সরল সমীকরণ  কী তা বলতে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364448" y="4572000"/>
            <a:ext cx="804602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>
              <a:buSzPct val="99000"/>
            </a:pPr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সমীকরণের  বিধিসমূহ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প্রয়োগ করে  সমীকরণ সমাধান করতে পারবে</a:t>
            </a:r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1888" y="3771834"/>
            <a:ext cx="8008872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SzPct val="99000"/>
            </a:pP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সমীকরণের  বিধিসমূহ ব্যাখ্যা করতে 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07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1714" y="609600"/>
            <a:ext cx="6837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চলক , প্রক্রিয়া চিহ্ন ও সমান চিহ্ন সংবলিত গাণিতিক বাক্যকে সমীকরণ বলে ।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95800" y="4770753"/>
                <a:ext cx="3505200" cy="901785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770753"/>
                <a:ext cx="3505200" cy="9017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2757" y="5672538"/>
            <a:ext cx="3383782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2(5+x)=16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897" y="4960036"/>
            <a:ext cx="338378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+mj-lt"/>
              </a:rPr>
              <a:t>X</a:t>
            </a:r>
            <a:r>
              <a:rPr lang="bn-BD" sz="2800" dirty="0" smtClean="0">
                <a:solidFill>
                  <a:srgbClr val="00B0F0"/>
                </a:solidFill>
                <a:latin typeface="+mj-lt"/>
              </a:rPr>
              <a:t>+</a:t>
            </a:r>
            <a:r>
              <a:rPr lang="en-US" sz="2800" dirty="0" smtClean="0">
                <a:solidFill>
                  <a:srgbClr val="00B0F0"/>
                </a:solidFill>
                <a:latin typeface="+mj-lt"/>
              </a:rPr>
              <a:t>5=3</a:t>
            </a:r>
            <a:endParaRPr lang="en-US" sz="28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1604371"/>
            <a:ext cx="338378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+mj-lt"/>
              </a:rPr>
              <a:t>5X-7=3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একটি সমীকরণ</a:t>
            </a:r>
            <a:endParaRPr lang="en-US" sz="28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616102"/>
            <a:ext cx="2219848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উদাহরণ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192" y="2260173"/>
            <a:ext cx="338378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সমীকরণটি লক্ষ করি 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2808867"/>
            <a:ext cx="510540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+mj-lt"/>
              </a:rPr>
              <a:t>X</a:t>
            </a:r>
            <a:r>
              <a:rPr lang="bn-BD" sz="2800" dirty="0" smtClean="0">
                <a:solidFill>
                  <a:srgbClr val="00B0F0"/>
                </a:solidFill>
                <a:latin typeface="+mj-lt"/>
              </a:rPr>
              <a:t> =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চলক বা অজ্ঞাত রাশি </a:t>
            </a:r>
            <a:endParaRPr lang="en-US" sz="28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505200"/>
            <a:ext cx="510540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5X</a:t>
            </a:r>
            <a:r>
              <a:rPr lang="bn-BD" sz="2800" dirty="0" smtClean="0">
                <a:solidFill>
                  <a:srgbClr val="002060"/>
                </a:solidFill>
                <a:latin typeface="+mj-lt"/>
              </a:rPr>
              <a:t> –এ </a:t>
            </a:r>
            <a:r>
              <a:rPr lang="bn-BD" sz="2800" dirty="0" smtClean="0">
                <a:solidFill>
                  <a:srgbClr val="002060"/>
                </a:solidFill>
              </a:rPr>
              <a:t>সহগ</a:t>
            </a:r>
            <a:r>
              <a:rPr lang="bn-BD" sz="2800" dirty="0">
                <a:solidFill>
                  <a:srgbClr val="002060"/>
                </a:solidFill>
              </a:rPr>
              <a:t> </a:t>
            </a:r>
            <a:r>
              <a:rPr lang="bn-BD" sz="2800" dirty="0" smtClean="0">
                <a:solidFill>
                  <a:srgbClr val="002060"/>
                </a:solidFill>
              </a:rPr>
              <a:t>= 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5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247533"/>
            <a:ext cx="339383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আরও উদাহরণ দেখি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624" y="598268"/>
            <a:ext cx="1619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সমীকরণঃ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0393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13" grpId="0" animBg="1"/>
      <p:bldP spid="8" grpId="0" animBg="1"/>
      <p:bldP spid="9" grpId="0" animBg="1"/>
      <p:bldP spid="10" grpId="0" animBg="1"/>
      <p:bldP spid="11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4477" y="426068"/>
            <a:ext cx="6096269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 সমীকরণের  চলক এক ঘাত বিশিষ্ট হয় তাকে  সরল সমীকরণ বলে 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095" y="3428006"/>
            <a:ext cx="2686953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+mj-lt"/>
              </a:rPr>
              <a:t>1.X+5=7</a:t>
            </a:r>
            <a:r>
              <a:rPr lang="en-US" sz="2800" dirty="0" smtClean="0">
                <a:latin typeface="+mj-lt"/>
              </a:rPr>
              <a:t> </a:t>
            </a:r>
            <a:endParaRPr lang="en-US" sz="28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095" y="4089623"/>
            <a:ext cx="2702984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Engravers MT" pitchFamily="18" charset="0"/>
              </a:rPr>
              <a:t>2.</a:t>
            </a:r>
            <a:r>
              <a:rPr lang="bn-BD" sz="2800" dirty="0" smtClean="0">
                <a:latin typeface="Engravers MT" pitchFamily="18" charset="0"/>
              </a:rPr>
              <a:t> </a:t>
            </a:r>
            <a:r>
              <a:rPr lang="en-US" sz="2800" dirty="0" smtClean="0">
                <a:latin typeface="Engravers MT" pitchFamily="18" charset="0"/>
              </a:rPr>
              <a:t>4x+3=x-1</a:t>
            </a:r>
            <a:endParaRPr lang="en-US" sz="2800" dirty="0">
              <a:latin typeface="Engravers MT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924" y="393412"/>
            <a:ext cx="2260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সরল সমীকরণঃ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11053" y="3412096"/>
                <a:ext cx="4038600" cy="535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 </m:t>
                      </m:r>
                      <m:r>
                        <a:rPr lang="bn-BD" sz="2800" b="0" i="1" smtClean="0">
                          <a:latin typeface="Cambria Math"/>
                        </a:rPr>
                        <m:t>চলক</m:t>
                      </m:r>
                      <m:r>
                        <a:rPr lang="bn-BD" sz="2800" b="0" i="1" smtClean="0">
                          <a:latin typeface="Cambria Math"/>
                        </a:rPr>
                        <m:t>  </m:t>
                      </m:r>
                      <m:r>
                        <a:rPr lang="en-US" sz="2800" i="1">
                          <a:latin typeface="Cambria Math"/>
                        </a:rPr>
                        <m:t>𝑥</m:t>
                      </m:r>
                      <m:r>
                        <a:rPr lang="bn-BD" sz="2800" b="0" i="1" smtClean="0">
                          <a:latin typeface="Cambria Math"/>
                        </a:rPr>
                        <m:t>−</m:t>
                      </m:r>
                      <m:r>
                        <a:rPr lang="bn-BD" sz="2800" b="0" i="1" smtClean="0">
                          <a:latin typeface="Cambria Math"/>
                        </a:rPr>
                        <m:t>এর</m:t>
                      </m:r>
                      <m:r>
                        <a:rPr lang="bn-BD" sz="2800" b="0" i="1" smtClean="0">
                          <a:latin typeface="Cambria Math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</a:rPr>
                        <m:t>ঘাত</m:t>
                      </m:r>
                      <m:r>
                        <a:rPr lang="bn-BD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053" y="3412096"/>
                <a:ext cx="4038600" cy="535211"/>
              </a:xfrm>
              <a:prstGeom prst="rect">
                <a:avLst/>
              </a:prstGeom>
              <a:blipFill rotWithShape="1">
                <a:blip r:embed="rId4"/>
                <a:stretch>
                  <a:fillRect t="-6818" r="-1360" b="-32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87253" y="4063837"/>
                <a:ext cx="3733801" cy="535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latin typeface="Cambria Math"/>
                        </a:rPr>
                        <m:t>চলক</m:t>
                      </m:r>
                      <m:r>
                        <a:rPr lang="bn-BD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</a:rPr>
                        <m:t>𝑥</m:t>
                      </m:r>
                      <m:r>
                        <a:rPr lang="bn-BD" sz="2800" b="0" i="1" smtClean="0">
                          <a:latin typeface="Cambria Math"/>
                        </a:rPr>
                        <m:t>−</m:t>
                      </m:r>
                      <m:r>
                        <a:rPr lang="bn-BD" sz="2800" i="1">
                          <a:latin typeface="Cambria Math"/>
                        </a:rPr>
                        <m:t>এর</m:t>
                      </m:r>
                      <m:r>
                        <a:rPr lang="bn-BD" sz="2800" b="0" i="1" smtClean="0">
                          <a:latin typeface="Cambria Math"/>
                        </a:rPr>
                        <m:t>ঘাত</m:t>
                      </m:r>
                      <m:r>
                        <a:rPr lang="bn-BD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253" y="4063837"/>
                <a:ext cx="3733801" cy="535211"/>
              </a:xfrm>
              <a:prstGeom prst="rect">
                <a:avLst/>
              </a:prstGeom>
              <a:blipFill rotWithShape="1">
                <a:blip r:embed="rId5"/>
                <a:stretch>
                  <a:fillRect t="-10345" r="-2284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Arrow 12"/>
          <p:cNvSpPr/>
          <p:nvPr/>
        </p:nvSpPr>
        <p:spPr>
          <a:xfrm>
            <a:off x="3298197" y="3553853"/>
            <a:ext cx="1332663" cy="271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298198" y="4112367"/>
            <a:ext cx="1332663" cy="271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7553" y="1473321"/>
                <a:ext cx="6478633" cy="535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bn-BD" sz="2800" b="0" i="1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bn-BD" sz="2800" dirty="0" smtClean="0"/>
                  <a:t>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;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+mj-lt"/>
                    <a:cs typeface="NikoshBAN" pitchFamily="2" charset="0"/>
                  </a:rPr>
                  <a:t>1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কে চলক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bn-BD" sz="2800" b="0" i="0" smtClean="0">
                        <a:latin typeface="Cambria Math"/>
                      </a:rPr>
                      <m:t>−</m:t>
                    </m:r>
                    <m:r>
                      <a:rPr lang="bn-BD" sz="2800" b="0" i="0" smtClean="0">
                        <a:latin typeface="Cambria Math"/>
                      </a:rPr>
                      <m:t>এর</m:t>
                    </m:r>
                    <m:r>
                      <a:rPr lang="bn-BD" sz="2800" b="0" i="0" smtClean="0">
                        <a:latin typeface="Cambria Math"/>
                      </a:rPr>
                      <m:t> </m:t>
                    </m:r>
                    <m:r>
                      <a:rPr lang="bn-BD" sz="2800" b="0" i="0" smtClean="0">
                        <a:latin typeface="Cambria Math"/>
                      </a:rPr>
                      <m:t>ঘাত</m:t>
                    </m:r>
                    <m:r>
                      <a:rPr lang="bn-BD" sz="2800" b="0" i="0" smtClean="0">
                        <a:latin typeface="Cambria Math"/>
                      </a:rPr>
                      <m:t> </m:t>
                    </m:r>
                    <m:r>
                      <a:rPr lang="bn-BD" sz="2800" b="0" i="0" smtClean="0">
                        <a:latin typeface="Cambria Math"/>
                      </a:rPr>
                      <m:t>বলা</m:t>
                    </m:r>
                    <m:r>
                      <a:rPr lang="bn-BD" sz="2800" b="0" i="0" smtClean="0">
                        <a:latin typeface="Cambria Math"/>
                      </a:rPr>
                      <m:t> </m:t>
                    </m:r>
                    <m:r>
                      <a:rPr lang="bn-BD" sz="2800" b="0" i="0" smtClean="0">
                        <a:latin typeface="Cambria Math"/>
                      </a:rPr>
                      <m:t>হয়</m:t>
                    </m:r>
                    <m:r>
                      <a:rPr lang="bn-BD" sz="2800" b="0" i="0" smtClean="0">
                        <a:latin typeface="Cambria Math"/>
                      </a:rPr>
                      <m:t> </m:t>
                    </m:r>
                    <m:r>
                      <a:rPr lang="bn-BD" sz="2800" b="0" i="0" smtClean="0">
                        <a:latin typeface="Cambria Math"/>
                      </a:rPr>
                      <m:t>।</m:t>
                    </m:r>
                    <m:r>
                      <a:rPr lang="bn-BD" sz="28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bn-BD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53" y="1473321"/>
                <a:ext cx="6478633" cy="535211"/>
              </a:xfrm>
              <a:prstGeom prst="rect">
                <a:avLst/>
              </a:prstGeom>
              <a:blipFill rotWithShape="1">
                <a:blip r:embed="rId6"/>
                <a:stretch>
                  <a:fillRect t="-16092" r="-2916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6298" y="2103869"/>
                <a:ext cx="6555321" cy="535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bn-BD" sz="2800" b="0" i="0" smtClean="0">
                        <a:latin typeface="Cambria Math"/>
                      </a:rPr>
                      <m:t>=</m:t>
                    </m:r>
                    <m:r>
                      <a:rPr lang="bn-BD" sz="2800" b="0" i="1" smtClean="0">
                        <a:latin typeface="Cambria Math"/>
                      </a:rPr>
                      <m:t>  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  </m:t>
                    </m:r>
                    <m:r>
                      <a:rPr lang="en-US" sz="2800" b="0" i="1" smtClean="0">
                        <a:latin typeface="Cambria Math"/>
                        <a:sym typeface="Symbol"/>
                      </a:rPr>
                      <m:t>  </m:t>
                    </m:r>
                    <m:r>
                      <a:rPr lang="en-US" sz="2800" b="0" i="1" smtClean="0">
                        <a:latin typeface="Cambria Math"/>
                        <a:sym typeface="Symbol"/>
                      </a:rPr>
                      <m:t>𝑥</m:t>
                    </m:r>
                  </m:oMath>
                </a14:m>
                <a:r>
                  <a:rPr lang="en-US" sz="2800" dirty="0" smtClean="0"/>
                  <a:t>  ; </a:t>
                </a:r>
                <a:r>
                  <a:rPr lang="en-US" sz="2800" dirty="0">
                    <a:latin typeface="+mj-lt"/>
                    <a:cs typeface="NikoshBAN" pitchFamily="2" charset="0"/>
                  </a:rPr>
                  <a:t>2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কে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bn-BD" sz="2800">
                        <a:latin typeface="Cambria Math"/>
                      </a:rPr>
                      <m:t> </m:t>
                    </m:r>
                    <m:r>
                      <a:rPr lang="bn-BD" sz="2800">
                        <a:latin typeface="Cambria Math"/>
                      </a:rPr>
                      <m:t>এর</m:t>
                    </m:r>
                    <m:r>
                      <a:rPr lang="bn-BD" sz="2800">
                        <a:latin typeface="Cambria Math"/>
                      </a:rPr>
                      <m:t> </m:t>
                    </m:r>
                    <m:r>
                      <a:rPr lang="bn-BD" sz="2800">
                        <a:latin typeface="Cambria Math"/>
                      </a:rPr>
                      <m:t>ঘাত</m:t>
                    </m:r>
                    <m:r>
                      <a:rPr lang="bn-BD" sz="2800">
                        <a:latin typeface="Cambria Math"/>
                      </a:rPr>
                      <m:t> </m:t>
                    </m:r>
                    <m:r>
                      <a:rPr lang="bn-BD" sz="2800">
                        <a:latin typeface="Cambria Math"/>
                      </a:rPr>
                      <m:t>বলা</m:t>
                    </m:r>
                    <m:r>
                      <a:rPr lang="bn-BD" sz="2800">
                        <a:latin typeface="Cambria Math"/>
                      </a:rPr>
                      <m:t> </m:t>
                    </m:r>
                    <m:r>
                      <a:rPr lang="bn-BD" sz="2800">
                        <a:latin typeface="Cambria Math"/>
                      </a:rPr>
                      <m:t>হয়</m:t>
                    </m:r>
                    <m:r>
                      <a:rPr lang="bn-BD" sz="2800">
                        <a:latin typeface="Cambria Math"/>
                      </a:rPr>
                      <m:t> </m:t>
                    </m:r>
                    <m:r>
                      <a:rPr lang="bn-BD" sz="2800">
                        <a:latin typeface="Cambria Math"/>
                      </a:rPr>
                      <m:t>।</m:t>
                    </m:r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bn-BD" sz="2800">
                        <a:latin typeface="Cambria Math"/>
                      </a:rPr>
                      <m:t> </m:t>
                    </m:r>
                  </m:oMath>
                </a14:m>
                <a:r>
                  <a:rPr lang="bn-BD" sz="2800" dirty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98" y="2103869"/>
                <a:ext cx="6555321" cy="535211"/>
              </a:xfrm>
              <a:prstGeom prst="rect">
                <a:avLst/>
              </a:prstGeom>
              <a:blipFill rotWithShape="1">
                <a:blip r:embed="rId7"/>
                <a:stretch>
                  <a:fillRect t="-15909" r="-3535" b="-32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40678" y="1377587"/>
                <a:ext cx="2286000" cy="631583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 </m:t>
                      </m:r>
                      <m:r>
                        <a:rPr lang="en-US" sz="2800" b="0" i="1" smtClean="0">
                          <a:latin typeface="Cambria Math"/>
                        </a:rPr>
                        <m:t>1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</a:rPr>
                        <m:t>ঘাতবিশিষ্ট</m:t>
                      </m:r>
                    </m:oMath>
                  </m:oMathPara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678" y="1377587"/>
                <a:ext cx="2286000" cy="631583"/>
              </a:xfrm>
              <a:prstGeom prst="rect">
                <a:avLst/>
              </a:prstGeom>
              <a:blipFill rotWithShape="1">
                <a:blip r:embed="rId8"/>
                <a:stretch>
                  <a:fillRect r="-4533" b="-2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40677" y="2011820"/>
                <a:ext cx="2286000" cy="63158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 </m:t>
                      </m:r>
                      <m:r>
                        <a:rPr lang="bn-BD" sz="2800" b="0" i="1" smtClean="0">
                          <a:latin typeface="Cambria Math"/>
                        </a:rPr>
                        <m:t>২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bn-BD" sz="2800" b="0" i="1" smtClean="0">
                          <a:latin typeface="Cambria Math"/>
                        </a:rPr>
                        <m:t>ঘাতবিশিষ্ট</m:t>
                      </m:r>
                    </m:oMath>
                  </m:oMathPara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677" y="2011820"/>
                <a:ext cx="2286000" cy="631583"/>
              </a:xfrm>
              <a:prstGeom prst="rect">
                <a:avLst/>
              </a:prstGeom>
              <a:blipFill rotWithShape="1">
                <a:blip r:embed="rId9"/>
                <a:stretch>
                  <a:fillRect r="-5333" b="-2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48109" y="2743200"/>
            <a:ext cx="3962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সমীকরণ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গুলো লক্ষ করি -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43318" y="4724400"/>
            <a:ext cx="3942105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সমীকরণ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গুলো  </a:t>
            </a:r>
            <a:r>
              <a:rPr lang="en-US" sz="2800" dirty="0">
                <a:solidFill>
                  <a:srgbClr val="7030A0"/>
                </a:solidFill>
                <a:latin typeface="+mj-lt"/>
                <a:cs typeface="NikoshBAN" pitchFamily="2" charset="0"/>
              </a:rPr>
              <a:t>1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ঘাত বিশিষ্ট ।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7553" y="5466919"/>
            <a:ext cx="680026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উপরে উল্লেখিত 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সমীকরণ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গুলোকে সরল সমীকরণ বলে ।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7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/>
      <p:bldP spid="10" grpId="0"/>
      <p:bldP spid="11" grpId="0"/>
      <p:bldP spid="13" grpId="0" animBg="1"/>
      <p:bldP spid="14" grpId="0" animBg="1"/>
      <p:bldP spid="16" grpId="0"/>
      <p:bldP spid="18" grpId="0"/>
      <p:bldP spid="20" grpId="0" animBg="1"/>
      <p:bldP spid="21" grpId="0" animBg="1"/>
      <p:bldP spid="22" grpId="0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8" y="1038066"/>
            <a:ext cx="28956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SzPct val="99000"/>
            </a:pP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সমীকরণের বিধিসমূহঃ </a:t>
            </a:r>
            <a:endParaRPr lang="bn-BD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399" y="1656558"/>
            <a:ext cx="3047999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 পক্ষান্তর বিধি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200399" y="2401105"/>
            <a:ext cx="30480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বর্জন বিধি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200400" y="3391705"/>
            <a:ext cx="3047999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আড় গুণন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বিধি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200398" y="4235561"/>
            <a:ext cx="3048001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৪.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প্রতিসাম্য বিধিঃ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320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2492</TotalTime>
  <Words>836</Words>
  <Application>Microsoft Office PowerPoint</Application>
  <PresentationFormat>On-screen Show (4:3)</PresentationFormat>
  <Paragraphs>149</Paragraphs>
  <Slides>21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Aspect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554</cp:revision>
  <dcterms:created xsi:type="dcterms:W3CDTF">2014-12-07T19:34:58Z</dcterms:created>
  <dcterms:modified xsi:type="dcterms:W3CDTF">2017-10-14T14:52:34Z</dcterms:modified>
</cp:coreProperties>
</file>